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commentAuthors+xml" PartName="/ppt/commentAuthors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presentationml.tags+xml" PartName="/ppt/tags/tag1.xml"/>
  <Override ContentType="application/vnd.openxmlformats-officedocument.presentationml.tags+xml" PartName="/ppt/tags/tag2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9" r:id="rId3"/>
    <p:sldId id="267" r:id="rId4"/>
    <p:sldId id="269" r:id="rId5"/>
    <p:sldId id="270" r:id="rId6"/>
    <p:sldId id="271" r:id="rId7"/>
    <p:sldId id="275" r:id="rId8"/>
    <p:sldId id="274" r:id="rId9"/>
    <p:sldId id="286" r:id="rId10"/>
    <p:sldId id="272" r:id="rId11"/>
    <p:sldId id="285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landa Pazos Randulfe" initials="YPR" lastIdx="1" clrIdx="0">
    <p:extLst>
      <p:ext uri="{19B8F6BF-5375-455C-9EA6-DF929625EA0E}">
        <p15:presenceInfo xmlns:p15="http://schemas.microsoft.com/office/powerpoint/2012/main" userId="163af2500cb977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86D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 autoAdjust="0"/>
    <p:restoredTop sz="97481" autoAdjust="0"/>
  </p:normalViewPr>
  <p:slideViewPr>
    <p:cSldViewPr showGuides="1">
      <p:cViewPr varScale="1">
        <p:scale>
          <a:sx n="131" d="100"/>
          <a:sy n="131" d="100"/>
        </p:scale>
        <p:origin x="103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notesMasters/notesMaster1.xml" Type="http://schemas.openxmlformats.org/officeDocument/2006/relationships/notesMaster" Id="rId18"></Relationship><Relationship Target="slides/slide2.xml" Type="http://schemas.openxmlformats.org/officeDocument/2006/relationships/slide" Id="rId3"></Relationship><Relationship Target="viewProps.xml" Type="http://schemas.openxmlformats.org/officeDocument/2006/relationships/viewProps" Id="rId21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slides/slide16.xml" Type="http://schemas.openxmlformats.org/officeDocument/2006/relationships/slide" Id="rId17"></Relationship><Relationship Target="slides/slide1.xml" Type="http://schemas.openxmlformats.org/officeDocument/2006/relationships/slide" Id="rId2"></Relationship><Relationship Target="slides/slide15.xml" Type="http://schemas.openxmlformats.org/officeDocument/2006/relationships/slide" Id="rId16"></Relationship><Relationship Target="presProps.xml" Type="http://schemas.openxmlformats.org/officeDocument/2006/relationships/presProps" Id="rId20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tableStyles.xml" Type="http://schemas.openxmlformats.org/officeDocument/2006/relationships/tableStyles" Id="rId23"></Relationship><Relationship Target="slides/slide9.xml" Type="http://schemas.openxmlformats.org/officeDocument/2006/relationships/slide" Id="rId10"></Relationship><Relationship Target="commentAuthors.xml" Type="http://schemas.openxmlformats.org/officeDocument/2006/relationships/commentAuthors" Id="rId19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Relationship Target="theme/theme1.xml" Type="http://schemas.openxmlformats.org/officeDocument/2006/relationships/theme" Id="rId22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20/10/20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tif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6.tiff"/><Relationship Id="rId5" Type="http://schemas.openxmlformats.org/officeDocument/2006/relationships/image" Target="../media/image15.jpg"/><Relationship Id="rId10" Type="http://schemas.openxmlformats.org/officeDocument/2006/relationships/image" Target="../media/image6.png"/><Relationship Id="rId4" Type="http://schemas.openxmlformats.org/officeDocument/2006/relationships/image" Target="../media/image14.jpeg"/><Relationship Id="rId9" Type="http://schemas.openxmlformats.org/officeDocument/2006/relationships/image" Target="../media/image19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20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21.jpe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6.png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6.pn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E3D5CE2-E3B0-5345-8773-5D7A432EC0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3356992"/>
            <a:ext cx="2016224" cy="1330378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10AA9D3B-D134-2149-BC44-AC059FCF8D44}"/>
              </a:ext>
            </a:extLst>
          </p:cNvPr>
          <p:cNvSpPr/>
          <p:nvPr/>
        </p:nvSpPr>
        <p:spPr>
          <a:xfrm>
            <a:off x="687262" y="1239263"/>
            <a:ext cx="11542108" cy="191615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08165" y="6359923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8683283" y="439380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</a:rPr>
              <a:t>12 de noviembre de 2020</a:t>
            </a: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69128" y="6251577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-169514" y="1920340"/>
            <a:ext cx="1238619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r"/>
            <a:r>
              <a:rPr lang="en-GB" sz="3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of </a:t>
            </a:r>
            <a:r>
              <a:rPr lang="en-GB" sz="30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obestatin</a:t>
            </a:r>
            <a:r>
              <a:rPr lang="en-GB" sz="3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peptide as a factor to improve peripheral nerve repair</a:t>
            </a:r>
            <a:endParaRPr lang="es-ES" sz="3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358719"/>
            <a:ext cx="1793724" cy="347511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919683" y="4267599"/>
            <a:ext cx="722498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badi MT Condensed Light" panose="020B0306030101010103" pitchFamily="34" charset="77"/>
                <a:ea typeface="Times New Roman" panose="02020603050405020304" pitchFamily="18" charset="0"/>
                <a:cs typeface="Calibri Light" panose="020F0302020204030204" pitchFamily="34" charset="0"/>
              </a:rPr>
              <a:t>JESÚS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2400" dirty="0">
                <a:solidFill>
                  <a:srgbClr val="2D686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PÉREZ CAMIÑA</a:t>
            </a:r>
          </a:p>
          <a:p>
            <a:pPr algn="r"/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SERGAS-IDIS</a:t>
            </a:r>
            <a:endParaRPr lang="en-US" sz="1600" strike="sngStrike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r"/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Santiago de Compostela, Coruña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s-ES" sz="16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C124F0FC-965C-6848-A09A-91A9DBB26D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s-ES" sz="1600" b="1" dirty="0">
                <a:solidFill>
                  <a:srgbClr val="7B6967"/>
                </a:solidFill>
                <a:latin typeface="Century Gothic" pitchFamily="34" charset="0"/>
              </a:rPr>
              <a:t>XIX Encuentro de Cooperación </a:t>
            </a:r>
            <a:r>
              <a:rPr lang="es-ES" sz="16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16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16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000CA559-68F6-D746-8DB0-7CC32C8E8DA2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  <a:ln>
            <a:solidFill>
              <a:srgbClr val="2D686D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7634DB7F-C2DC-A64F-A0FD-4D520024F898}"/>
              </a:ext>
            </a:extLst>
          </p:cNvPr>
          <p:cNvCxnSpPr>
            <a:cxnSpLocks/>
          </p:cNvCxnSpPr>
          <p:nvPr/>
        </p:nvCxnSpPr>
        <p:spPr>
          <a:xfrm>
            <a:off x="9251047" y="3264121"/>
            <a:ext cx="0" cy="1965079"/>
          </a:xfrm>
          <a:prstGeom prst="line">
            <a:avLst/>
          </a:prstGeom>
          <a:ln w="317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n 31">
            <a:extLst>
              <a:ext uri="{FF2B5EF4-FFF2-40B4-BE49-F238E27FC236}">
                <a16:creationId xmlns:a16="http://schemas.microsoft.com/office/drawing/2014/main" id="{2145A563-3783-4B3D-9FEA-C42E08CA668C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7" y="3399826"/>
            <a:ext cx="1800196" cy="1308696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AB0C332-39A8-D746-A59E-75BC41C223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7"/>
    </mc:Choice>
    <mc:Fallback xmlns="">
      <p:transition spd="slow" advTm="8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9D76E9D-5B4C-0C47-B79C-7318F9CF4848}"/>
              </a:ext>
            </a:extLst>
          </p:cNvPr>
          <p:cNvSpPr/>
          <p:nvPr/>
        </p:nvSpPr>
        <p:spPr>
          <a:xfrm>
            <a:off x="1199460" y="2846092"/>
            <a:ext cx="11017220" cy="2095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41A9A74-EA38-934C-9D45-8997F55C75F7}"/>
              </a:ext>
            </a:extLst>
          </p:cNvPr>
          <p:cNvSpPr/>
          <p:nvPr/>
        </p:nvSpPr>
        <p:spPr>
          <a:xfrm>
            <a:off x="1415479" y="2945315"/>
            <a:ext cx="107765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IDIS was created as a result of a partnership between the research units of the University of Santiago de Compostela  and the University Hospital Complex of Santiago de Compostela in 2008.</a:t>
            </a:r>
          </a:p>
          <a:p>
            <a:pPr algn="just"/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IDIS was officially certified by the Institute of Health Carlos III in 2010.</a:t>
            </a:r>
          </a:p>
          <a:p>
            <a:pPr algn="just"/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IDIS works in order to identify and develop new solutions to health problems.</a:t>
            </a: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EC27D336-C039-0944-B44C-F196118D6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A8E04677-426B-274F-856D-3657413D2EEF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4" name="Imagen 13">
            <a:extLst>
              <a:ext uri="{FF2B5EF4-FFF2-40B4-BE49-F238E27FC236}">
                <a16:creationId xmlns:a16="http://schemas.microsoft.com/office/drawing/2014/main" id="{6879807B-1D26-784F-8899-EF2D1933A0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4" y="5013176"/>
            <a:ext cx="12268688" cy="176089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73D9AC82-BFFA-7D47-8BA9-6B55EEE38EB1}"/>
              </a:ext>
            </a:extLst>
          </p:cNvPr>
          <p:cNvGrpSpPr/>
          <p:nvPr/>
        </p:nvGrpSpPr>
        <p:grpSpPr>
          <a:xfrm>
            <a:off x="1919536" y="413255"/>
            <a:ext cx="9410341" cy="2367673"/>
            <a:chOff x="2590315" y="685215"/>
            <a:chExt cx="9410341" cy="2367673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B5AAA0C0-67BB-3A4D-903A-EFF4F92CCEE5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4771" y="1675885"/>
              <a:ext cx="1872208" cy="1377003"/>
            </a:xfrm>
            <a:prstGeom prst="rect">
              <a:avLst/>
            </a:prstGeom>
          </p:spPr>
        </p:pic>
        <p:grpSp>
          <p:nvGrpSpPr>
            <p:cNvPr id="18" name="Grupo 17">
              <a:extLst>
                <a:ext uri="{FF2B5EF4-FFF2-40B4-BE49-F238E27FC236}">
                  <a16:creationId xmlns:a16="http://schemas.microsoft.com/office/drawing/2014/main" id="{DDF7696A-4390-3143-BFD4-17FDB4087835}"/>
                </a:ext>
              </a:extLst>
            </p:cNvPr>
            <p:cNvGrpSpPr/>
            <p:nvPr/>
          </p:nvGrpSpPr>
          <p:grpSpPr>
            <a:xfrm>
              <a:off x="2590315" y="685215"/>
              <a:ext cx="2809439" cy="842042"/>
              <a:chOff x="2206441" y="692696"/>
              <a:chExt cx="2809439" cy="842042"/>
            </a:xfrm>
          </p:grpSpPr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4785DC7-5D62-394D-8697-93F05D1AA522}"/>
                  </a:ext>
                </a:extLst>
              </p:cNvPr>
              <p:cNvSpPr/>
              <p:nvPr/>
            </p:nvSpPr>
            <p:spPr>
              <a:xfrm>
                <a:off x="2206441" y="734059"/>
                <a:ext cx="2809439" cy="80067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4C332CF5-EDE8-1F47-856A-D9E3B6A55A11}"/>
                  </a:ext>
                </a:extLst>
              </p:cNvPr>
              <p:cNvSpPr txBox="1"/>
              <p:nvPr/>
            </p:nvSpPr>
            <p:spPr>
              <a:xfrm>
                <a:off x="2279576" y="692696"/>
                <a:ext cx="2661434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Digestive Pathology Group</a:t>
                </a:r>
              </a:p>
              <a:p>
                <a:pPr algn="ctr"/>
                <a:r>
                  <a:rPr 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badi MT Condensed Light" panose="020B0306030101010103" pitchFamily="34" charset="77"/>
                    <a:cs typeface="Calibri" panose="020F0502020204030204" pitchFamily="34" charset="0"/>
                  </a:rPr>
                  <a:t>PI: Yolanda </a:t>
                </a:r>
                <a:r>
                  <a:rPr 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Pazos-Randulfe</a:t>
                </a:r>
                <a:endParaRPr lang="en-GB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id="{9DFEA869-DA09-E548-A670-69BCC3B5ECE5}"/>
                </a:ext>
              </a:extLst>
            </p:cNvPr>
            <p:cNvCxnSpPr>
              <a:cxnSpLocks/>
            </p:cNvCxnSpPr>
            <p:nvPr/>
          </p:nvCxnSpPr>
          <p:spPr>
            <a:xfrm>
              <a:off x="5399754" y="1120935"/>
              <a:ext cx="3744416" cy="2998"/>
            </a:xfrm>
            <a:prstGeom prst="line">
              <a:avLst/>
            </a:prstGeom>
            <a:ln w="44450">
              <a:solidFill>
                <a:srgbClr val="2D68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44EC0282-AF4E-F04B-BBE8-C00C95AA0A40}"/>
                </a:ext>
              </a:extLst>
            </p:cNvPr>
            <p:cNvGrpSpPr/>
            <p:nvPr/>
          </p:nvGrpSpPr>
          <p:grpSpPr>
            <a:xfrm>
              <a:off x="9072162" y="726578"/>
              <a:ext cx="2928494" cy="800679"/>
              <a:chOff x="6119834" y="719097"/>
              <a:chExt cx="2928494" cy="800679"/>
            </a:xfrm>
          </p:grpSpPr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76C48DDE-AE72-6D4F-8D8B-3C2BE582BA78}"/>
                  </a:ext>
                </a:extLst>
              </p:cNvPr>
              <p:cNvSpPr/>
              <p:nvPr/>
            </p:nvSpPr>
            <p:spPr>
              <a:xfrm>
                <a:off x="6142597" y="719097"/>
                <a:ext cx="2809439" cy="800679"/>
              </a:xfrm>
              <a:prstGeom prst="rect">
                <a:avLst/>
              </a:prstGeom>
              <a:solidFill>
                <a:srgbClr val="AF33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F594CAD9-A034-DD40-9C53-1B326E6FB876}"/>
                  </a:ext>
                </a:extLst>
              </p:cNvPr>
              <p:cNvSpPr txBox="1"/>
              <p:nvPr/>
            </p:nvSpPr>
            <p:spPr>
              <a:xfrm>
                <a:off x="6119834" y="814658"/>
                <a:ext cx="2928494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Cellular Endocrinology Group</a:t>
                </a:r>
              </a:p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PI: </a:t>
                </a:r>
                <a:r>
                  <a:rPr lang="en-US" sz="1600" dirty="0">
                    <a:solidFill>
                      <a:schemeClr val="bg1"/>
                    </a:solidFill>
                    <a:latin typeface="Abadi MT Condensed Light" panose="020B0306030101010103" pitchFamily="34" charset="77"/>
                    <a:cs typeface="Calibri" panose="020F0502020204030204" pitchFamily="34" charset="0"/>
                  </a:rPr>
                  <a:t>Jesús </a:t>
                </a:r>
                <a:r>
                  <a:rPr lang="en-US" sz="160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Pérez-Camiña</a:t>
                </a: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23" name="Conector recto de flecha 22">
              <a:extLst>
                <a:ext uri="{FF2B5EF4-FFF2-40B4-BE49-F238E27FC236}">
                  <a16:creationId xmlns:a16="http://schemas.microsoft.com/office/drawing/2014/main" id="{90090FC6-B09A-084B-91DD-802005473182}"/>
                </a:ext>
              </a:extLst>
            </p:cNvPr>
            <p:cNvCxnSpPr>
              <a:cxnSpLocks/>
            </p:cNvCxnSpPr>
            <p:nvPr/>
          </p:nvCxnSpPr>
          <p:spPr>
            <a:xfrm>
              <a:off x="7271962" y="1120935"/>
              <a:ext cx="0" cy="563801"/>
            </a:xfrm>
            <a:prstGeom prst="straightConnector1">
              <a:avLst/>
            </a:prstGeom>
            <a:ln w="44450">
              <a:solidFill>
                <a:srgbClr val="2D686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EFBEEBDF-4782-1140-B035-31E8C1FFEA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58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60"/>
    </mc:Choice>
    <mc:Fallback xmlns="">
      <p:transition spd="slow" advTm="35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 dirty="0">
                <a:solidFill>
                  <a:srgbClr val="7B6967"/>
                </a:solidFill>
                <a:latin typeface="Century Gothic" pitchFamily="34" charset="0"/>
              </a:rPr>
              <a:t>XIX Encuentro de </a:t>
            </a:r>
            <a:r>
              <a:rPr lang="en-US" sz="1600" b="1" dirty="0" err="1">
                <a:solidFill>
                  <a:srgbClr val="7B6967"/>
                </a:solidFill>
                <a:latin typeface="Century Gothic" pitchFamily="34" charset="0"/>
              </a:rPr>
              <a:t>Cooperación</a:t>
            </a:r>
            <a:r>
              <a:rPr lang="en-US" sz="16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r>
              <a:rPr lang="en-US" sz="1600" b="1" dirty="0" err="1">
                <a:solidFill>
                  <a:srgbClr val="7B6967"/>
                </a:solidFill>
                <a:latin typeface="Century Gothic" pitchFamily="34" charset="0"/>
              </a:rPr>
              <a:t>Farma</a:t>
            </a:r>
            <a:r>
              <a:rPr lang="en-US" sz="1600" b="1" dirty="0">
                <a:solidFill>
                  <a:srgbClr val="7B6967"/>
                </a:solidFill>
                <a:latin typeface="Century Gothic" pitchFamily="34" charset="0"/>
              </a:rPr>
              <a:t>-Biotech </a:t>
            </a:r>
            <a:endParaRPr lang="en-US" sz="16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030" name="Picture 6" descr="Adelgaza 21 kilos en solo 4 meses haciendo un único tipo de ejercicio">
            <a:extLst>
              <a:ext uri="{FF2B5EF4-FFF2-40B4-BE49-F238E27FC236}">
                <a16:creationId xmlns:a16="http://schemas.microsoft.com/office/drawing/2014/main" id="{E45B64B9-982B-AE4A-9F7B-3886F4EBE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272" y="1410454"/>
            <a:ext cx="3672408" cy="417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6EDA6E5B-A778-1F49-BE34-02098CDD143A}"/>
              </a:ext>
            </a:extLst>
          </p:cNvPr>
          <p:cNvSpPr/>
          <p:nvPr/>
        </p:nvSpPr>
        <p:spPr>
          <a:xfrm>
            <a:off x="-24680" y="1410453"/>
            <a:ext cx="9001000" cy="41787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6DF2E8-0A20-BB4B-B69D-301C5A22D6E5}"/>
              </a:ext>
            </a:extLst>
          </p:cNvPr>
          <p:cNvSpPr txBox="1"/>
          <p:nvPr/>
        </p:nvSpPr>
        <p:spPr>
          <a:xfrm>
            <a:off x="263352" y="1363409"/>
            <a:ext cx="8568952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About the peripheral nerve repair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Every day, traumatic injuries or surgical procedures impact on the function of peripheral nerves.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Peripheral nerve damage leads to the loss of muscle or organ function, the loss of sensory feeling, or the initiation of pain.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Although peripheral nervous system retains a remarkable ability for regeneration, it is estimated that only 10% of patients fully recover functionality.</a:t>
            </a:r>
          </a:p>
          <a:p>
            <a:pPr algn="just"/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A048D01-7935-DC49-B7A4-65A77228C3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3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87"/>
    </mc:Choice>
    <mc:Fallback xmlns="">
      <p:transition spd="slow" advTm="54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11" name="Grupo 10">
            <a:extLst>
              <a:ext uri="{FF2B5EF4-FFF2-40B4-BE49-F238E27FC236}">
                <a16:creationId xmlns:a16="http://schemas.microsoft.com/office/drawing/2014/main" id="{FFE33A4F-0E72-C547-AC38-D9BFAB815063}"/>
              </a:ext>
            </a:extLst>
          </p:cNvPr>
          <p:cNvGrpSpPr/>
          <p:nvPr/>
        </p:nvGrpSpPr>
        <p:grpSpPr>
          <a:xfrm>
            <a:off x="2423592" y="2069276"/>
            <a:ext cx="9228818" cy="4779460"/>
            <a:chOff x="2195774" y="2069276"/>
            <a:chExt cx="9228818" cy="4779460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A71E0AC8-4965-8E4E-8670-10F3381DCD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95774" y="2069276"/>
              <a:ext cx="8652754" cy="1359724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24B0FC1D-5497-414F-8AFB-C6026ED31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270" y="3284984"/>
              <a:ext cx="4525186" cy="2376264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44CD50C9-1FCD-7F41-AD30-8A6D3B8DB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7756" y="5733256"/>
              <a:ext cx="5716836" cy="1115480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E7B86ED2-BE48-1C48-975A-0FE68D24EB62}"/>
              </a:ext>
            </a:extLst>
          </p:cNvPr>
          <p:cNvSpPr txBox="1"/>
          <p:nvPr/>
        </p:nvSpPr>
        <p:spPr>
          <a:xfrm>
            <a:off x="299603" y="986097"/>
            <a:ext cx="586840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Nerve damage treatment options</a:t>
            </a:r>
          </a:p>
          <a:p>
            <a:pPr algn="just"/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Depending on the type of nerve damage:</a:t>
            </a:r>
          </a:p>
          <a:p>
            <a:pPr lvl="1" algn="just"/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microsurgical end‐to‐end repair</a:t>
            </a:r>
          </a:p>
          <a:p>
            <a:pPr marL="342900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nerve autograft</a:t>
            </a:r>
          </a:p>
          <a:p>
            <a:pPr marL="342900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hollow tube conduit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F2598B-FCB2-DC41-A2B8-1B49CA967B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0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92"/>
    </mc:Choice>
    <mc:Fallback xmlns="">
      <p:transition spd="slow" advTm="39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523AAA85-6BBC-E646-A93D-ED1986445A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6200" y="1790565"/>
            <a:ext cx="4193318" cy="268743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FA8ABC20-3E90-C24B-AE25-EA09848CA18D}"/>
              </a:ext>
            </a:extLst>
          </p:cNvPr>
          <p:cNvSpPr/>
          <p:nvPr/>
        </p:nvSpPr>
        <p:spPr>
          <a:xfrm>
            <a:off x="-24680" y="1052737"/>
            <a:ext cx="7920880" cy="568863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55103" y="1109527"/>
            <a:ext cx="7704856" cy="5575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Despite remarkable ability for never regeneration: &lt;10% of patients fully recover function.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theoretical approach is the use of 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autocrine signals 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a therapeutic setting to help nerve repair.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Obestatin, </a:t>
            </a:r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23-amino acid peptide derived from a polypeptide called preproghrelin, is involved in peripheral nerve regeneration, exerting an autocrine function to control nerve repair. </a:t>
            </a: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EBAC47F-45F2-4D41-A845-F933E86E35E7}"/>
              </a:ext>
            </a:extLst>
          </p:cNvPr>
          <p:cNvSpPr txBox="1"/>
          <p:nvPr/>
        </p:nvSpPr>
        <p:spPr>
          <a:xfrm>
            <a:off x="8040216" y="4477996"/>
            <a:ext cx="4104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1737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Human obestatin:</a:t>
            </a:r>
          </a:p>
          <a:p>
            <a:r>
              <a:rPr lang="en-US">
                <a:solidFill>
                  <a:srgbClr val="1737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FNAPFDVGIKLSGVQYQQHSQAL-NH</a:t>
            </a:r>
            <a:r>
              <a:rPr lang="en-US" baseline="-25000">
                <a:solidFill>
                  <a:srgbClr val="1737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endParaRPr lang="en-US" baseline="-25000">
              <a:solidFill>
                <a:srgbClr val="17375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aseline="-250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Alen BO et al. PLoS One. (2012) 7:e45434</a:t>
            </a:r>
          </a:p>
          <a:p>
            <a:endParaRPr lang="en-US">
              <a:solidFill>
                <a:schemeClr val="tx2">
                  <a:lumMod val="75000"/>
                </a:schemeClr>
              </a:solidFill>
              <a:latin typeface="Cambria"/>
              <a:cs typeface="Cambria"/>
            </a:endParaRPr>
          </a:p>
        </p:txBody>
      </p:sp>
      <p:sp>
        <p:nvSpPr>
          <p:cNvPr id="5" name="Flecha a la derecha con bandas 4">
            <a:extLst>
              <a:ext uri="{FF2B5EF4-FFF2-40B4-BE49-F238E27FC236}">
                <a16:creationId xmlns:a16="http://schemas.microsoft.com/office/drawing/2014/main" id="{CA1375D1-4124-D54E-8B35-F59D0B24ADAC}"/>
              </a:ext>
            </a:extLst>
          </p:cNvPr>
          <p:cNvSpPr/>
          <p:nvPr/>
        </p:nvSpPr>
        <p:spPr>
          <a:xfrm rot="5400000">
            <a:off x="3143672" y="3573016"/>
            <a:ext cx="864095" cy="864096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21CB542-38C1-2B44-AC3C-68D37C981C4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1D70BBC-7575-7341-B894-BC6F6BCD86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62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29"/>
    </mc:Choice>
    <mc:Fallback xmlns="">
      <p:transition spd="slow" advTm="45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4109AD29-C293-4645-A041-4E58C76B1284}"/>
              </a:ext>
            </a:extLst>
          </p:cNvPr>
          <p:cNvSpPr/>
          <p:nvPr/>
        </p:nvSpPr>
        <p:spPr>
          <a:xfrm>
            <a:off x="6672064" y="1412780"/>
            <a:ext cx="5519936" cy="44644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6672064" y="1772816"/>
            <a:ext cx="54726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standard compression model of sciatic nerve injury.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(500 nM/Kg body weight per 48h for 12d) or vehicle [0.9% NaCl (w/v), corresponding volume] was administered into crush-injured sciatic nerve by using a catheter port. 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D24F93F-0A39-FA47-883E-6FFAA4E218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1772816"/>
            <a:ext cx="6386795" cy="3672408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9EDE3D4-CC69-0641-AF88-4A0B032DFB01}"/>
              </a:ext>
            </a:extLst>
          </p:cNvPr>
          <p:cNvSpPr txBox="1"/>
          <p:nvPr/>
        </p:nvSpPr>
        <p:spPr>
          <a:xfrm>
            <a:off x="47328" y="963597"/>
            <a:ext cx="348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Injury model: axonotmesis</a:t>
            </a:r>
            <a:endParaRPr lang="en-GB" sz="2400" dirty="0">
              <a:solidFill>
                <a:srgbClr val="2D686D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5EA3BAA-4422-AA4B-AFBB-BDE215E455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21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57"/>
    </mc:Choice>
    <mc:Fallback xmlns="">
      <p:transition spd="slow" advTm="37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>
            <a:extLst>
              <a:ext uri="{FF2B5EF4-FFF2-40B4-BE49-F238E27FC236}">
                <a16:creationId xmlns:a16="http://schemas.microsoft.com/office/drawing/2014/main" id="{FF99B2E4-54FA-2D4C-9C46-6EF48C0B3E55}"/>
              </a:ext>
            </a:extLst>
          </p:cNvPr>
          <p:cNvSpPr txBox="1"/>
          <p:nvPr/>
        </p:nvSpPr>
        <p:spPr>
          <a:xfrm>
            <a:off x="2758305" y="1556792"/>
            <a:ext cx="45838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directs different stepwise from the repair program of Schwann cells, including proliferation and migration.</a:t>
            </a: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sustains axonal regrowth and later remyelinate regenerated axons. </a:t>
            </a: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Imagen 10">
            <a:extLst>
              <a:ext uri="{FF2B5EF4-FFF2-40B4-BE49-F238E27FC236}">
                <a16:creationId xmlns:a16="http://schemas.microsoft.com/office/drawing/2014/main" id="{6C495CC0-6CFC-CB43-8D2C-77CC49722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980728"/>
            <a:ext cx="4521200" cy="30861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D9BE45C-FC6F-744F-99A9-C312BF4CCB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4196976"/>
            <a:ext cx="3035300" cy="2489200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AD9F77B3-9AF4-1A41-A9D3-99C7888839F1}"/>
              </a:ext>
            </a:extLst>
          </p:cNvPr>
          <p:cNvGrpSpPr/>
          <p:nvPr/>
        </p:nvGrpSpPr>
        <p:grpSpPr>
          <a:xfrm>
            <a:off x="134640" y="1772816"/>
            <a:ext cx="2648992" cy="4388385"/>
            <a:chOff x="25376" y="1052736"/>
            <a:chExt cx="3046288" cy="5345378"/>
          </a:xfrm>
        </p:grpSpPr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4E62A785-55F9-4F46-8A2F-D5C167F13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364" y="4995846"/>
              <a:ext cx="3035300" cy="1385482"/>
            </a:xfrm>
            <a:prstGeom prst="rect">
              <a:avLst/>
            </a:prstGeom>
          </p:spPr>
        </p:pic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3F456E08-C2D6-1442-92BC-E47D91852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76" y="2435134"/>
              <a:ext cx="3046288" cy="1353906"/>
            </a:xfrm>
            <a:prstGeom prst="rect">
              <a:avLst/>
            </a:prstGeom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C81BD0D5-7999-7641-8352-D13721D9A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376" y="1124744"/>
              <a:ext cx="3046288" cy="1318820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65400BB0-7A20-BB40-80C9-E48C4B7253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376" y="3657168"/>
              <a:ext cx="3046288" cy="1416663"/>
            </a:xfrm>
            <a:prstGeom prst="rect">
              <a:avLst/>
            </a:prstGeom>
          </p:spPr>
        </p:pic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3F067D11-25C7-984F-B892-8273ED825C00}"/>
                </a:ext>
              </a:extLst>
            </p:cNvPr>
            <p:cNvSpPr/>
            <p:nvPr/>
          </p:nvSpPr>
          <p:spPr>
            <a:xfrm>
              <a:off x="1127448" y="1052736"/>
              <a:ext cx="1152128" cy="720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F4D13EF7-00B7-4B4A-A86B-1A10C17FD8EC}"/>
                </a:ext>
              </a:extLst>
            </p:cNvPr>
            <p:cNvSpPr/>
            <p:nvPr/>
          </p:nvSpPr>
          <p:spPr>
            <a:xfrm>
              <a:off x="25376" y="6352395"/>
              <a:ext cx="3046288" cy="457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ángulo 15">
              <a:extLst>
                <a:ext uri="{FF2B5EF4-FFF2-40B4-BE49-F238E27FC236}">
                  <a16:creationId xmlns:a16="http://schemas.microsoft.com/office/drawing/2014/main" id="{B37E357F-BB59-2744-9B45-C8A2FE9399A0}"/>
                </a:ext>
              </a:extLst>
            </p:cNvPr>
            <p:cNvSpPr/>
            <p:nvPr/>
          </p:nvSpPr>
          <p:spPr>
            <a:xfrm rot="5400000" flipV="1">
              <a:off x="2356064" y="5674120"/>
              <a:ext cx="1385482" cy="457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9AD61F4B-EF43-9840-8546-82743EEA8C8B}"/>
                </a:ext>
              </a:extLst>
            </p:cNvPr>
            <p:cNvSpPr/>
            <p:nvPr/>
          </p:nvSpPr>
          <p:spPr>
            <a:xfrm>
              <a:off x="1548520" y="5157192"/>
              <a:ext cx="1152128" cy="720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lecha abajo 5">
              <a:extLst>
                <a:ext uri="{FF2B5EF4-FFF2-40B4-BE49-F238E27FC236}">
                  <a16:creationId xmlns:a16="http://schemas.microsoft.com/office/drawing/2014/main" id="{515919CB-4FAB-DD49-9C4A-86E359EA7B62}"/>
                </a:ext>
              </a:extLst>
            </p:cNvPr>
            <p:cNvSpPr/>
            <p:nvPr/>
          </p:nvSpPr>
          <p:spPr>
            <a:xfrm>
              <a:off x="1620528" y="2276872"/>
              <a:ext cx="154992" cy="360040"/>
            </a:xfrm>
            <a:prstGeom prst="down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lecha abajo 18">
              <a:extLst>
                <a:ext uri="{FF2B5EF4-FFF2-40B4-BE49-F238E27FC236}">
                  <a16:creationId xmlns:a16="http://schemas.microsoft.com/office/drawing/2014/main" id="{E91647DD-3767-C746-B482-F49967B26872}"/>
                </a:ext>
              </a:extLst>
            </p:cNvPr>
            <p:cNvSpPr/>
            <p:nvPr/>
          </p:nvSpPr>
          <p:spPr>
            <a:xfrm>
              <a:off x="1619801" y="3477148"/>
              <a:ext cx="154992" cy="360040"/>
            </a:xfrm>
            <a:prstGeom prst="down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F1CED8C1-3C51-2D4A-8400-05D96EBA3343}"/>
                </a:ext>
              </a:extLst>
            </p:cNvPr>
            <p:cNvSpPr/>
            <p:nvPr/>
          </p:nvSpPr>
          <p:spPr>
            <a:xfrm>
              <a:off x="1703512" y="5037827"/>
              <a:ext cx="1152128" cy="720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lecha abajo 24">
              <a:extLst>
                <a:ext uri="{FF2B5EF4-FFF2-40B4-BE49-F238E27FC236}">
                  <a16:creationId xmlns:a16="http://schemas.microsoft.com/office/drawing/2014/main" id="{B7D68743-B2B9-BB42-838D-112798CFEAB6}"/>
                </a:ext>
              </a:extLst>
            </p:cNvPr>
            <p:cNvSpPr/>
            <p:nvPr/>
          </p:nvSpPr>
          <p:spPr>
            <a:xfrm>
              <a:off x="1619801" y="4904852"/>
              <a:ext cx="154992" cy="360040"/>
            </a:xfrm>
            <a:prstGeom prst="down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020C530-3E0C-DD47-B93F-BC84E395A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0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06"/>
    </mc:Choice>
    <mc:Fallback xmlns="">
      <p:transition spd="slow" advTm="87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C420675-ABEB-D940-902A-B83F81F87861}"/>
              </a:ext>
            </a:extLst>
          </p:cNvPr>
          <p:cNvSpPr/>
          <p:nvPr/>
        </p:nvSpPr>
        <p:spPr>
          <a:xfrm>
            <a:off x="-24680" y="1194430"/>
            <a:ext cx="7776864" cy="489364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-24680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119336" y="1407724"/>
            <a:ext cx="745991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supports the preservation of skeletal muscle by the maintenance of neuromuscular synapses through the axonal regulation of calpain-calpastatin proteolytic system. 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encompasses the control of skeletal muscle homeostasis by regulation of the ubiquitin proteasome system and the autophagy machinery.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983E011-C324-AE4A-A991-D1244A8363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855876"/>
            <a:ext cx="4317454" cy="593478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01374F0-0038-2840-A678-841AA8A793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1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63"/>
    </mc:Choice>
    <mc:Fallback xmlns="">
      <p:transition spd="slow" advTm="42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C420675-ABEB-D940-902A-B83F81F87861}"/>
              </a:ext>
            </a:extLst>
          </p:cNvPr>
          <p:cNvSpPr/>
          <p:nvPr/>
        </p:nvSpPr>
        <p:spPr>
          <a:xfrm>
            <a:off x="-24680" y="1194430"/>
            <a:ext cx="7776864" cy="489364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-24680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119336" y="1407724"/>
            <a:ext cx="745991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supports the preservation of skeletal muscle by the maintenance of neuromuscular synapses through the axonal regulation of calpain-calpastatin proteolytic system. </a:t>
            </a:r>
          </a:p>
          <a:p>
            <a:pPr algn="just">
              <a:lnSpc>
                <a:spcPct val="150000"/>
              </a:lnSpc>
            </a:pPr>
            <a:endParaRPr lang="en-US" sz="24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encompasses the control of skeletal muscle homeostasis by regulation of the ubiquitin proteasome system and the autophagy machinery.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983E011-C324-AE4A-A991-D1244A8363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855876"/>
            <a:ext cx="4317454" cy="593478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E424C34-198A-B140-938C-41D12F26DE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43"/>
          <a:stretch/>
        </p:blipFill>
        <p:spPr>
          <a:xfrm>
            <a:off x="191610" y="1359933"/>
            <a:ext cx="12022044" cy="415729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C85AFB1-330C-D640-A9FA-9E68FB90AA0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57" b="49363"/>
          <a:stretch/>
        </p:blipFill>
        <p:spPr>
          <a:xfrm>
            <a:off x="191610" y="2348881"/>
            <a:ext cx="12022044" cy="421066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C5DF078-4B18-7F48-B9D5-EDC3CE5F4A4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38" b="-1137"/>
          <a:stretch/>
        </p:blipFill>
        <p:spPr>
          <a:xfrm>
            <a:off x="1775520" y="783098"/>
            <a:ext cx="8640960" cy="59980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461B705-F363-FF41-90B1-E6E7F19B92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832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73"/>
    </mc:Choice>
    <mc:Fallback xmlns="">
      <p:transition spd="slow" advTm="43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FA8ABC20-3E90-C24B-AE25-EA09848CA18D}"/>
              </a:ext>
            </a:extLst>
          </p:cNvPr>
          <p:cNvSpPr/>
          <p:nvPr/>
        </p:nvSpPr>
        <p:spPr>
          <a:xfrm>
            <a:off x="-24680" y="1410458"/>
            <a:ext cx="6840760" cy="41787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99970" y="1916837"/>
            <a:ext cx="6339506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preserves neuromuscular synapses during PNS regeneration.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Obestin increases functional recovery.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03158A9-0310-4E46-AF79-1E00D8DCE0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730" y="1049251"/>
            <a:ext cx="5251270" cy="47410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81471AF-CB81-C84E-8944-274FB8492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97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3"/>
    </mc:Choice>
    <mc:Fallback xmlns="">
      <p:transition spd="slow" advTm="8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FA8ABC20-3E90-C24B-AE25-EA09848CA18D}"/>
              </a:ext>
            </a:extLst>
          </p:cNvPr>
          <p:cNvSpPr/>
          <p:nvPr/>
        </p:nvSpPr>
        <p:spPr>
          <a:xfrm>
            <a:off x="-24680" y="1410458"/>
            <a:ext cx="6840760" cy="41787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solution for peripheral nerve repair and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43461264-5B69-1A4F-9327-494C102C196C}"/>
              </a:ext>
            </a:extLst>
          </p:cNvPr>
          <p:cNvSpPr txBox="1"/>
          <p:nvPr/>
        </p:nvSpPr>
        <p:spPr>
          <a:xfrm>
            <a:off x="99970" y="1916837"/>
            <a:ext cx="6339506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preserves neuromuscular synapses during PNS regeneration.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Obestin increases functional recovery.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03158A9-0310-4E46-AF79-1E00D8DCE0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730" y="1049251"/>
            <a:ext cx="5251270" cy="47410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1619100-3EA8-024C-8E1F-87293C34FB1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63"/>
          <a:stretch/>
        </p:blipFill>
        <p:spPr>
          <a:xfrm>
            <a:off x="406877" y="775657"/>
            <a:ext cx="11378246" cy="544838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241727E-9CE8-2A4F-81B9-CDEFEEBB83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43"/>
          <a:stretch/>
        </p:blipFill>
        <p:spPr>
          <a:xfrm>
            <a:off x="326306" y="1413815"/>
            <a:ext cx="11602342" cy="439493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202B9EF-E60B-5F41-BDB1-BC3F82992C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807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89"/>
    </mc:Choice>
    <mc:Fallback xmlns="">
      <p:transition spd="slow" advTm="252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7F312A6-79B3-E949-AA06-8E33943ED5BF}"/>
              </a:ext>
            </a:extLst>
          </p:cNvPr>
          <p:cNvSpPr txBox="1"/>
          <p:nvPr/>
        </p:nvSpPr>
        <p:spPr>
          <a:xfrm>
            <a:off x="335360" y="908720"/>
            <a:ext cx="11305256" cy="5575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for nerve repair offers: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orchestrates Schwann cell plasticity to promote and guide axonal repair.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inhibits axon degradation and neuromuscular synaptic loss.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serves as a therapeutic approach to counteract skeletal muscle atrophy.</a:t>
            </a:r>
          </a:p>
          <a:p>
            <a:pPr algn="just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set of actions defines obestatin peptide as a multi-acting drug for the protection and treatment of injured peripheral nerves. </a:t>
            </a:r>
          </a:p>
          <a:p>
            <a:pPr algn="just">
              <a:lnSpc>
                <a:spcPct val="150000"/>
              </a:lnSpc>
            </a:pPr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can be use: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protect injured nerves.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minimize risk of neuromuscular synaptic loss.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reinforce the effectiveness of the current nerve damage treatments.</a:t>
            </a: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-24680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differential features facing the market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12" name="Grupo 11">
            <a:extLst>
              <a:ext uri="{FF2B5EF4-FFF2-40B4-BE49-F238E27FC236}">
                <a16:creationId xmlns:a16="http://schemas.microsoft.com/office/drawing/2014/main" id="{D6897781-D53D-A145-A2F4-3013FCFC3833}"/>
              </a:ext>
            </a:extLst>
          </p:cNvPr>
          <p:cNvGrpSpPr/>
          <p:nvPr/>
        </p:nvGrpSpPr>
        <p:grpSpPr>
          <a:xfrm>
            <a:off x="335360" y="1340768"/>
            <a:ext cx="11449272" cy="3456384"/>
            <a:chOff x="335360" y="1340768"/>
            <a:chExt cx="9721080" cy="3456384"/>
          </a:xfrm>
        </p:grpSpPr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27EF37D3-A777-834A-97E3-668698AF214C}"/>
                </a:ext>
              </a:extLst>
            </p:cNvPr>
            <p:cNvCxnSpPr>
              <a:cxnSpLocks/>
            </p:cNvCxnSpPr>
            <p:nvPr/>
          </p:nvCxnSpPr>
          <p:spPr>
            <a:xfrm>
              <a:off x="335360" y="4797152"/>
              <a:ext cx="9721080" cy="0"/>
            </a:xfrm>
            <a:prstGeom prst="line">
              <a:avLst/>
            </a:prstGeom>
            <a:ln w="41275">
              <a:solidFill>
                <a:srgbClr val="2D68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12">
              <a:extLst>
                <a:ext uri="{FF2B5EF4-FFF2-40B4-BE49-F238E27FC236}">
                  <a16:creationId xmlns:a16="http://schemas.microsoft.com/office/drawing/2014/main" id="{CAAA5965-796D-E24F-8DCE-D51A6808A72C}"/>
                </a:ext>
              </a:extLst>
            </p:cNvPr>
            <p:cNvCxnSpPr>
              <a:cxnSpLocks/>
            </p:cNvCxnSpPr>
            <p:nvPr/>
          </p:nvCxnSpPr>
          <p:spPr>
            <a:xfrm>
              <a:off x="335360" y="1340768"/>
              <a:ext cx="9721080" cy="0"/>
            </a:xfrm>
            <a:prstGeom prst="line">
              <a:avLst/>
            </a:prstGeom>
            <a:ln w="41275">
              <a:solidFill>
                <a:srgbClr val="2D68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119E1D7-8439-A141-A746-2AF20A70ED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16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04"/>
    </mc:Choice>
    <mc:Fallback xmlns="">
      <p:transition spd="slow" advTm="53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7F312A6-79B3-E949-AA06-8E33943ED5BF}"/>
              </a:ext>
            </a:extLst>
          </p:cNvPr>
          <p:cNvSpPr txBox="1"/>
          <p:nvPr/>
        </p:nvSpPr>
        <p:spPr>
          <a:xfrm>
            <a:off x="280896" y="4365104"/>
            <a:ext cx="11305256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Pre-formulation for nerve treatment.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test the regenerative capacity in a animal model of severe nerve injury.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Preclinical development: pharmacokinetic and toxicology.</a:t>
            </a: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current status of development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Imagen 10">
            <a:extLst>
              <a:ext uri="{FF2B5EF4-FFF2-40B4-BE49-F238E27FC236}">
                <a16:creationId xmlns:a16="http://schemas.microsoft.com/office/drawing/2014/main" id="{317CAE6B-00A5-0945-A547-1E3623073F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4" y="1194430"/>
            <a:ext cx="11050959" cy="253444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EA5E3FA-20E6-5547-9C76-81FBE922C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6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98"/>
    </mc:Choice>
    <mc:Fallback xmlns="">
      <p:transition spd="slow" advTm="3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68946FB4-D20A-6F4D-8004-7BBC367D7A4E}"/>
              </a:ext>
            </a:extLst>
          </p:cNvPr>
          <p:cNvSpPr/>
          <p:nvPr/>
        </p:nvSpPr>
        <p:spPr>
          <a:xfrm>
            <a:off x="-24680" y="1410457"/>
            <a:ext cx="11953328" cy="477424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32656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 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IPR protection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DCD699BA-EE36-454E-83B5-4FFF04101858}"/>
              </a:ext>
            </a:extLst>
          </p:cNvPr>
          <p:cNvSpPr txBox="1"/>
          <p:nvPr/>
        </p:nvSpPr>
        <p:spPr>
          <a:xfrm>
            <a:off x="263352" y="1297557"/>
            <a:ext cx="11305256" cy="465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US" sz="2400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European Patent Application No. 18382680.9.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invention refers to the medical field. Particularly, the the use of obestatin in the treatment of peripheral nerve damages or injuries.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Protect the use of the peptide or any fragment thereof comprising or consisting of the amino acid sequence of obestatin.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Protect the use of a pharmaceutical composition comprising or consisting of obestatin, or a fragment thereof comprising or consisting of the amino acid sequence of obestatin.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9566A7B-9622-AC44-BADE-F7E44B0BCD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87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600" b="1">
                <a:solidFill>
                  <a:srgbClr val="7B6967"/>
                </a:solidFill>
                <a:latin typeface="Century Gothic" pitchFamily="34" charset="0"/>
              </a:rPr>
              <a:t>XIX Encuentro de Cooperación Farma-Biotech </a:t>
            </a:r>
            <a:endParaRPr lang="en-US" sz="160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8" y="385500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benefits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AE6C838A-64A0-EE47-BB06-65E82353726C}"/>
              </a:ext>
            </a:extLst>
          </p:cNvPr>
          <p:cNvSpPr txBox="1"/>
          <p:nvPr/>
        </p:nvSpPr>
        <p:spPr>
          <a:xfrm>
            <a:off x="47328" y="4548064"/>
            <a:ext cx="109452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</a:t>
            </a:r>
            <a:r>
              <a:rPr lang="en-US" sz="280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pitfalls &amp; risks to be considered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6DD62B2-4A38-0246-9835-3E76404A9E89}"/>
              </a:ext>
            </a:extLst>
          </p:cNvPr>
          <p:cNvSpPr/>
          <p:nvPr/>
        </p:nvSpPr>
        <p:spPr>
          <a:xfrm>
            <a:off x="958752" y="946064"/>
            <a:ext cx="11233248" cy="311183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1ADAF8B-C2F7-D84B-9AA9-6B634B99F1A4}"/>
              </a:ext>
            </a:extLst>
          </p:cNvPr>
          <p:cNvSpPr txBox="1"/>
          <p:nvPr/>
        </p:nvSpPr>
        <p:spPr>
          <a:xfrm>
            <a:off x="2182888" y="1055985"/>
            <a:ext cx="9601744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Small peptide: 23-aa peptide.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Simple chemical synthesis.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 dispersal in muscle fibers.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activity on nerve and muscle regeneration.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 could benefit other pathologies related to nerve regeneration.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C88DC42-5C70-A44D-A185-21937CFB1B41}"/>
              </a:ext>
            </a:extLst>
          </p:cNvPr>
          <p:cNvSpPr/>
          <p:nvPr/>
        </p:nvSpPr>
        <p:spPr>
          <a:xfrm>
            <a:off x="983432" y="5085186"/>
            <a:ext cx="11233248" cy="12961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CD699BA-EE36-454E-83B5-4FFF04101858}"/>
              </a:ext>
            </a:extLst>
          </p:cNvPr>
          <p:cNvSpPr txBox="1"/>
          <p:nvPr/>
        </p:nvSpPr>
        <p:spPr>
          <a:xfrm>
            <a:off x="1847528" y="5308530"/>
            <a:ext cx="11089232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peptide might show oncogenic characteristics under chronic treatment.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8519F96-F00A-5C4F-A780-3399E7ECD4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1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01"/>
    </mc:Choice>
    <mc:Fallback xmlns="">
      <p:transition spd="slow" advTm="52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assing the baton - Roastbrief">
            <a:extLst>
              <a:ext uri="{FF2B5EF4-FFF2-40B4-BE49-F238E27FC236}">
                <a16:creationId xmlns:a16="http://schemas.microsoft.com/office/drawing/2014/main" id="{F4A4A6F9-E912-C342-AB60-4984C18DF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124756"/>
            <a:ext cx="5472608" cy="459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6">
            <a:extLst>
              <a:ext uri="{FF2B5EF4-FFF2-40B4-BE49-F238E27FC236}">
                <a16:creationId xmlns:a16="http://schemas.microsoft.com/office/drawing/2014/main" id="{63B3B95D-486B-2741-9809-AA37F0751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-5898"/>
            <a:ext cx="8713787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s-ES_tradnl" sz="1600" b="1" dirty="0">
                <a:solidFill>
                  <a:srgbClr val="7B6967"/>
                </a:solidFill>
                <a:latin typeface="Century Gothic" pitchFamily="34" charset="0"/>
              </a:rPr>
              <a:t>XIX Encuentro de Cooperación </a:t>
            </a:r>
            <a:r>
              <a:rPr lang="es-ES_tradnl" sz="16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_tradnl" sz="16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_tradnl" sz="16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1DAF335-4B32-C04B-8D33-A6DB52833154}"/>
              </a:ext>
            </a:extLst>
          </p:cNvPr>
          <p:cNvSpPr txBox="1"/>
          <p:nvPr/>
        </p:nvSpPr>
        <p:spPr>
          <a:xfrm>
            <a:off x="47326" y="332656"/>
            <a:ext cx="561662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Obestatin:</a:t>
            </a:r>
            <a:r>
              <a:rPr lang="en-US" sz="2800" dirty="0">
                <a:solidFill>
                  <a:srgbClr val="2D686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partnering opportunities</a:t>
            </a:r>
          </a:p>
          <a:p>
            <a:endParaRPr lang="en-US" sz="2800" dirty="0">
              <a:solidFill>
                <a:srgbClr val="2D686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5D6BE4C-3A81-F348-9DA4-B63EFB01B874}"/>
              </a:ext>
            </a:extLst>
          </p:cNvPr>
          <p:cNvCxnSpPr>
            <a:cxnSpLocks/>
          </p:cNvCxnSpPr>
          <p:nvPr/>
        </p:nvCxnSpPr>
        <p:spPr>
          <a:xfrm>
            <a:off x="1847528" y="332656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68946FB4-D20A-6F4D-8004-7BBC367D7A4E}"/>
              </a:ext>
            </a:extLst>
          </p:cNvPr>
          <p:cNvSpPr/>
          <p:nvPr/>
        </p:nvSpPr>
        <p:spPr>
          <a:xfrm>
            <a:off x="-2569" y="1124756"/>
            <a:ext cx="7322705" cy="4590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CD699BA-EE36-454E-83B5-4FFF04101858}"/>
              </a:ext>
            </a:extLst>
          </p:cNvPr>
          <p:cNvSpPr txBox="1"/>
          <p:nvPr/>
        </p:nvSpPr>
        <p:spPr>
          <a:xfrm>
            <a:off x="-168696" y="1356791"/>
            <a:ext cx="7322705" cy="3728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aim is to accelerate the discovery, production, and delivery of new treatments focused on the obestatin/GPR39 system as therapeutic target for nerve and muscle repair. We need a partner to bring our product to market, while navigating safely through the ever-changing pharmaceutical landscape.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27440C9-4219-6548-9DC6-5FA3155240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9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08"/>
    </mc:Choice>
    <mc:Fallback xmlns="">
      <p:transition spd="slow" advTm="51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8|1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1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4228</TotalTime>
  <Words>961</Words>
  <Application>Microsoft Macintosh PowerPoint</Application>
  <PresentationFormat>Panorámica</PresentationFormat>
  <Paragraphs>131</Paragraphs>
  <Slides>16</Slides>
  <Notes>1</Notes>
  <HiddenSlides>0</HiddenSlides>
  <MMClips>16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Abadi MT Condensed Light</vt:lpstr>
      <vt:lpstr>Arial</vt:lpstr>
      <vt:lpstr>Calibri</vt:lpstr>
      <vt:lpstr>Calibri Light</vt:lpstr>
      <vt:lpstr>Cambria</vt:lpstr>
      <vt:lpstr>Century Gothic</vt:lpstr>
      <vt:lpstr>Tahoma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Jesus Perez Camina</cp:lastModifiedBy>
  <cp:revision>247</cp:revision>
  <dcterms:created xsi:type="dcterms:W3CDTF">2011-02-09T10:32:11Z</dcterms:created>
  <dcterms:modified xsi:type="dcterms:W3CDTF">2020-10-20T15:55:43Z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PRODF324038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340953</vt:lpwstr>
  </property>
  <property fmtid="{D5CDD505-2E9C-101B-9397-08002B2CF9AE}" pid="7" name="DISTaskPaneUrl">
    <vt:lpwstr>http://domainfarmasites:16200/cs/idcplg?ClientControlled=DocMan&amp;coreContentOnly=1&amp;WebdavRequest=1&amp;IdcService=DOC_INFO&amp;dID=340953</vt:lpwstr>
  </property>
</Properties>
</file>